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63" r:id="rId6"/>
    <p:sldId id="259" r:id="rId7"/>
    <p:sldId id="267" r:id="rId8"/>
    <p:sldId id="260" r:id="rId9"/>
    <p:sldId id="266" r:id="rId10"/>
    <p:sldId id="268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1CEBA1-C231-4FDC-AB4A-3E486204793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97A7FD3E-1AE3-4DFD-B2E8-A78C2F51F9FE}">
      <dgm:prSet phldrT="[Text]"/>
      <dgm:spPr/>
      <dgm:t>
        <a:bodyPr/>
        <a:lstStyle/>
        <a:p>
          <a:r>
            <a:rPr lang="en-US" b="1" dirty="0" smtClean="0"/>
            <a:t>Pre-production:</a:t>
          </a:r>
        </a:p>
        <a:p>
          <a:r>
            <a:rPr lang="en-US" b="1" dirty="0" smtClean="0"/>
            <a:t>Concept(story board</a:t>
          </a:r>
          <a:endParaRPr lang="en-US" dirty="0"/>
        </a:p>
      </dgm:t>
    </dgm:pt>
    <dgm:pt modelId="{052443BC-79D4-4C66-9D48-5DF8DA7EE0BD}" type="parTrans" cxnId="{9D9BF122-6FD7-4566-A80D-8564DE3394F4}">
      <dgm:prSet/>
      <dgm:spPr/>
      <dgm:t>
        <a:bodyPr/>
        <a:lstStyle/>
        <a:p>
          <a:endParaRPr lang="en-US"/>
        </a:p>
      </dgm:t>
    </dgm:pt>
    <dgm:pt modelId="{63836597-0ECA-413D-BF09-E636C1F73B87}" type="sibTrans" cxnId="{9D9BF122-6FD7-4566-A80D-8564DE3394F4}">
      <dgm:prSet/>
      <dgm:spPr/>
      <dgm:t>
        <a:bodyPr/>
        <a:lstStyle/>
        <a:p>
          <a:endParaRPr lang="en-US"/>
        </a:p>
      </dgm:t>
    </dgm:pt>
    <dgm:pt modelId="{F7B178E4-BF58-45D9-B5A8-5C9207808625}">
      <dgm:prSet phldrT="[Text]" custT="1"/>
      <dgm:spPr/>
      <dgm:t>
        <a:bodyPr/>
        <a:lstStyle/>
        <a:p>
          <a:r>
            <a:rPr lang="en-US" sz="2000" b="1" dirty="0" smtClean="0"/>
            <a:t>Production:</a:t>
          </a:r>
        </a:p>
        <a:p>
          <a:r>
            <a:rPr lang="en-US" sz="2000" b="1" dirty="0" smtClean="0"/>
            <a:t>modeling,</a:t>
          </a:r>
        </a:p>
        <a:p>
          <a:r>
            <a:rPr lang="en-US" sz="2000" b="1" dirty="0" err="1" smtClean="0"/>
            <a:t>texring</a:t>
          </a:r>
          <a:r>
            <a:rPr lang="en-US" sz="2000" b="1" dirty="0" smtClean="0"/>
            <a:t>,</a:t>
          </a:r>
        </a:p>
        <a:p>
          <a:r>
            <a:rPr lang="en-US" sz="2000" b="1" dirty="0" err="1" smtClean="0"/>
            <a:t>lighting,rigging</a:t>
          </a:r>
          <a:r>
            <a:rPr lang="en-US" sz="2000" b="1" dirty="0" smtClean="0"/>
            <a:t>,</a:t>
          </a:r>
        </a:p>
        <a:p>
          <a:r>
            <a:rPr lang="en-US" sz="2000" b="1" dirty="0" smtClean="0"/>
            <a:t>motion capture</a:t>
          </a:r>
        </a:p>
        <a:p>
          <a:r>
            <a:rPr lang="en-US" sz="2000" b="1" dirty="0" smtClean="0"/>
            <a:t>rendering</a:t>
          </a:r>
          <a:endParaRPr lang="en-US" sz="1100" dirty="0"/>
        </a:p>
      </dgm:t>
    </dgm:pt>
    <dgm:pt modelId="{E7E438B2-3378-4889-B0E7-B59E80D070CE}" type="parTrans" cxnId="{39E0F9AF-AC2A-477C-B33A-481E866467EB}">
      <dgm:prSet/>
      <dgm:spPr/>
      <dgm:t>
        <a:bodyPr/>
        <a:lstStyle/>
        <a:p>
          <a:endParaRPr lang="en-US"/>
        </a:p>
      </dgm:t>
    </dgm:pt>
    <dgm:pt modelId="{E5501B9B-53D2-4B07-A80B-CAEC4A88429D}" type="sibTrans" cxnId="{39E0F9AF-AC2A-477C-B33A-481E866467EB}">
      <dgm:prSet/>
      <dgm:spPr/>
      <dgm:t>
        <a:bodyPr/>
        <a:lstStyle/>
        <a:p>
          <a:endParaRPr lang="en-US"/>
        </a:p>
      </dgm:t>
    </dgm:pt>
    <dgm:pt modelId="{EA8875A9-047C-4E53-AA90-86F328A26B1C}">
      <dgm:prSet phldrT="[Text]"/>
      <dgm:spPr/>
      <dgm:t>
        <a:bodyPr/>
        <a:lstStyle/>
        <a:p>
          <a:r>
            <a:rPr lang="en-US" b="1" dirty="0" smtClean="0"/>
            <a:t>Post-production:</a:t>
          </a:r>
        </a:p>
        <a:p>
          <a:r>
            <a:rPr lang="en-US" b="1" dirty="0" smtClean="0"/>
            <a:t>Development and maintenance </a:t>
          </a:r>
          <a:r>
            <a:rPr lang="en-US" b="1" dirty="0" smtClean="0"/>
            <a:t>and marketing</a:t>
          </a:r>
          <a:endParaRPr lang="en-US" dirty="0"/>
        </a:p>
      </dgm:t>
    </dgm:pt>
    <dgm:pt modelId="{A3EE8FD6-6253-495D-874C-CEEEAB5F02C8}" type="parTrans" cxnId="{50CF1216-24CC-4721-ACD3-992ECDB11395}">
      <dgm:prSet/>
      <dgm:spPr/>
      <dgm:t>
        <a:bodyPr/>
        <a:lstStyle/>
        <a:p>
          <a:endParaRPr lang="en-US"/>
        </a:p>
      </dgm:t>
    </dgm:pt>
    <dgm:pt modelId="{DF879DE6-2A82-446B-9827-53ADCE2D09A2}" type="sibTrans" cxnId="{50CF1216-24CC-4721-ACD3-992ECDB11395}">
      <dgm:prSet/>
      <dgm:spPr/>
      <dgm:t>
        <a:bodyPr/>
        <a:lstStyle/>
        <a:p>
          <a:endParaRPr lang="en-US"/>
        </a:p>
      </dgm:t>
    </dgm:pt>
    <dgm:pt modelId="{F195999C-6CD5-4937-B124-992B239DA5AC}" type="pres">
      <dgm:prSet presAssocID="{B31CEBA1-C231-4FDC-AB4A-3E4862047939}" presName="Name0" presStyleCnt="0">
        <dgm:presLayoutVars>
          <dgm:dir/>
          <dgm:animLvl val="lvl"/>
          <dgm:resizeHandles val="exact"/>
        </dgm:presLayoutVars>
      </dgm:prSet>
      <dgm:spPr/>
    </dgm:pt>
    <dgm:pt modelId="{714C3D61-0BA6-45DB-A5BD-BDEA1A42864D}" type="pres">
      <dgm:prSet presAssocID="{97A7FD3E-1AE3-4DFD-B2E8-A78C2F51F9FE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BA8A70-2301-43DB-96FF-C18AB9493DBB}" type="pres">
      <dgm:prSet presAssocID="{63836597-0ECA-413D-BF09-E636C1F73B87}" presName="parTxOnlySpace" presStyleCnt="0"/>
      <dgm:spPr/>
    </dgm:pt>
    <dgm:pt modelId="{CBA30B38-22A0-443F-B382-B6F703E3425F}" type="pres">
      <dgm:prSet presAssocID="{F7B178E4-BF58-45D9-B5A8-5C9207808625}" presName="parTxOnly" presStyleLbl="node1" presStyleIdx="1" presStyleCnt="3" custScaleX="141879" custScaleY="17351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86A31C-1908-4DD2-B012-4E5AD04804B3}" type="pres">
      <dgm:prSet presAssocID="{E5501B9B-53D2-4B07-A80B-CAEC4A88429D}" presName="parTxOnlySpace" presStyleCnt="0"/>
      <dgm:spPr/>
    </dgm:pt>
    <dgm:pt modelId="{2F444609-4C6D-4EDA-88C1-B0CD56CA6F30}" type="pres">
      <dgm:prSet presAssocID="{EA8875A9-047C-4E53-AA90-86F328A26B1C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CF1216-24CC-4721-ACD3-992ECDB11395}" srcId="{B31CEBA1-C231-4FDC-AB4A-3E4862047939}" destId="{EA8875A9-047C-4E53-AA90-86F328A26B1C}" srcOrd="2" destOrd="0" parTransId="{A3EE8FD6-6253-495D-874C-CEEEAB5F02C8}" sibTransId="{DF879DE6-2A82-446B-9827-53ADCE2D09A2}"/>
    <dgm:cxn modelId="{9D9BF122-6FD7-4566-A80D-8564DE3394F4}" srcId="{B31CEBA1-C231-4FDC-AB4A-3E4862047939}" destId="{97A7FD3E-1AE3-4DFD-B2E8-A78C2F51F9FE}" srcOrd="0" destOrd="0" parTransId="{052443BC-79D4-4C66-9D48-5DF8DA7EE0BD}" sibTransId="{63836597-0ECA-413D-BF09-E636C1F73B87}"/>
    <dgm:cxn modelId="{D3A6C057-038C-4525-82C1-A74B7CA94FEA}" type="presOf" srcId="{97A7FD3E-1AE3-4DFD-B2E8-A78C2F51F9FE}" destId="{714C3D61-0BA6-45DB-A5BD-BDEA1A42864D}" srcOrd="0" destOrd="0" presId="urn:microsoft.com/office/officeart/2005/8/layout/chevron1"/>
    <dgm:cxn modelId="{39E0F9AF-AC2A-477C-B33A-481E866467EB}" srcId="{B31CEBA1-C231-4FDC-AB4A-3E4862047939}" destId="{F7B178E4-BF58-45D9-B5A8-5C9207808625}" srcOrd="1" destOrd="0" parTransId="{E7E438B2-3378-4889-B0E7-B59E80D070CE}" sibTransId="{E5501B9B-53D2-4B07-A80B-CAEC4A88429D}"/>
    <dgm:cxn modelId="{B73EDC90-108D-4D02-BA6C-90304F33E879}" type="presOf" srcId="{EA8875A9-047C-4E53-AA90-86F328A26B1C}" destId="{2F444609-4C6D-4EDA-88C1-B0CD56CA6F30}" srcOrd="0" destOrd="0" presId="urn:microsoft.com/office/officeart/2005/8/layout/chevron1"/>
    <dgm:cxn modelId="{F398E689-FD80-4BAA-AC03-95F6D17730F4}" type="presOf" srcId="{F7B178E4-BF58-45D9-B5A8-5C9207808625}" destId="{CBA30B38-22A0-443F-B382-B6F703E3425F}" srcOrd="0" destOrd="0" presId="urn:microsoft.com/office/officeart/2005/8/layout/chevron1"/>
    <dgm:cxn modelId="{9124CC3B-55DD-4E5E-8786-E67EF0385841}" type="presOf" srcId="{B31CEBA1-C231-4FDC-AB4A-3E4862047939}" destId="{F195999C-6CD5-4937-B124-992B239DA5AC}" srcOrd="0" destOrd="0" presId="urn:microsoft.com/office/officeart/2005/8/layout/chevron1"/>
    <dgm:cxn modelId="{8A8D2A83-7F89-4AFE-A436-3CEDA859296B}" type="presParOf" srcId="{F195999C-6CD5-4937-B124-992B239DA5AC}" destId="{714C3D61-0BA6-45DB-A5BD-BDEA1A42864D}" srcOrd="0" destOrd="0" presId="urn:microsoft.com/office/officeart/2005/8/layout/chevron1"/>
    <dgm:cxn modelId="{7EAE1BD3-6BCE-4A42-A2C5-0678C523C9C1}" type="presParOf" srcId="{F195999C-6CD5-4937-B124-992B239DA5AC}" destId="{61BA8A70-2301-43DB-96FF-C18AB9493DBB}" srcOrd="1" destOrd="0" presId="urn:microsoft.com/office/officeart/2005/8/layout/chevron1"/>
    <dgm:cxn modelId="{9C2F3DC8-1F74-403D-B2FB-228AC6E5C92C}" type="presParOf" srcId="{F195999C-6CD5-4937-B124-992B239DA5AC}" destId="{CBA30B38-22A0-443F-B382-B6F703E3425F}" srcOrd="2" destOrd="0" presId="urn:microsoft.com/office/officeart/2005/8/layout/chevron1"/>
    <dgm:cxn modelId="{C955783F-E470-448C-B49B-778CDA79B157}" type="presParOf" srcId="{F195999C-6CD5-4937-B124-992B239DA5AC}" destId="{5286A31C-1908-4DD2-B012-4E5AD04804B3}" srcOrd="3" destOrd="0" presId="urn:microsoft.com/office/officeart/2005/8/layout/chevron1"/>
    <dgm:cxn modelId="{B56C8C37-8D2B-42DA-9593-C7F642A504EC}" type="presParOf" srcId="{F195999C-6CD5-4937-B124-992B239DA5AC}" destId="{2F444609-4C6D-4EDA-88C1-B0CD56CA6F3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4C3D61-0BA6-45DB-A5BD-BDEA1A42864D}">
      <dsp:nvSpPr>
        <dsp:cNvPr id="0" name=""/>
        <dsp:cNvSpPr/>
      </dsp:nvSpPr>
      <dsp:spPr>
        <a:xfrm>
          <a:off x="2122" y="735974"/>
          <a:ext cx="3178129" cy="127125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Pre-production:</a:t>
          </a:r>
        </a:p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Concept(story board</a:t>
          </a:r>
          <a:endParaRPr lang="en-US" sz="1900" kern="1200" dirty="0"/>
        </a:p>
      </dsp:txBody>
      <dsp:txXfrm>
        <a:off x="637748" y="735974"/>
        <a:ext cx="1906878" cy="1271251"/>
      </dsp:txXfrm>
    </dsp:sp>
    <dsp:sp modelId="{CBA30B38-22A0-443F-B382-B6F703E3425F}">
      <dsp:nvSpPr>
        <dsp:cNvPr id="0" name=""/>
        <dsp:cNvSpPr/>
      </dsp:nvSpPr>
      <dsp:spPr>
        <a:xfrm>
          <a:off x="2862438" y="268681"/>
          <a:ext cx="4509098" cy="220583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Production: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modeling,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err="1" smtClean="0"/>
            <a:t>texring</a:t>
          </a:r>
          <a:r>
            <a:rPr lang="en-US" sz="2000" b="1" kern="1200" dirty="0" smtClean="0"/>
            <a:t>,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err="1" smtClean="0"/>
            <a:t>lighting,rigging</a:t>
          </a:r>
          <a:r>
            <a:rPr lang="en-US" sz="2000" b="1" kern="1200" dirty="0" smtClean="0"/>
            <a:t>,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motion capture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rendering</a:t>
          </a:r>
          <a:endParaRPr lang="en-US" sz="1100" kern="1200" dirty="0"/>
        </a:p>
      </dsp:txBody>
      <dsp:txXfrm>
        <a:off x="3965357" y="268681"/>
        <a:ext cx="2303261" cy="2205837"/>
      </dsp:txXfrm>
    </dsp:sp>
    <dsp:sp modelId="{2F444609-4C6D-4EDA-88C1-B0CD56CA6F30}">
      <dsp:nvSpPr>
        <dsp:cNvPr id="0" name=""/>
        <dsp:cNvSpPr/>
      </dsp:nvSpPr>
      <dsp:spPr>
        <a:xfrm>
          <a:off x="7053724" y="735974"/>
          <a:ext cx="3178129" cy="127125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Post-production:</a:t>
          </a:r>
        </a:p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Development and maintenance </a:t>
          </a:r>
          <a:r>
            <a:rPr lang="en-US" sz="1900" b="1" kern="1200" dirty="0" smtClean="0"/>
            <a:t>and marketing</a:t>
          </a:r>
          <a:endParaRPr lang="en-US" sz="1900" kern="1200" dirty="0"/>
        </a:p>
      </dsp:txBody>
      <dsp:txXfrm>
        <a:off x="7689350" y="735974"/>
        <a:ext cx="1906878" cy="12712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he_Witcher_3:_Wild_Hunt" TargetMode="External"/><Relationship Id="rId7" Type="http://schemas.openxmlformats.org/officeDocument/2006/relationships/hyperlink" Target="https://www.youtube.com/watch?v=jia9UAUsLug" TargetMode="External"/><Relationship Id="rId2" Type="http://schemas.openxmlformats.org/officeDocument/2006/relationships/hyperlink" Target="http://store.steampowered.com/app/292030/?l=romania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attackofthefanboy.com/news/the-witcher-3-wild-hunt-download-sizes-revealed-across-all-platforms/" TargetMode="External"/><Relationship Id="rId5" Type="http://schemas.openxmlformats.org/officeDocument/2006/relationships/hyperlink" Target="http://www.eurogamer.net/articles/2015-08-26-the-witcher-3-sells-6m-copies-in-six-weeks" TargetMode="External"/><Relationship Id="rId4" Type="http://schemas.openxmlformats.org/officeDocument/2006/relationships/hyperlink" Target="https://en.wikipedia.org/wiki/Steam_(software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PlayStation_4" TargetMode="External"/><Relationship Id="rId3" Type="http://schemas.openxmlformats.org/officeDocument/2006/relationships/hyperlink" Target="https://en.wikipedia.org/wiki/Open_world" TargetMode="External"/><Relationship Id="rId7" Type="http://schemas.openxmlformats.org/officeDocument/2006/relationships/hyperlink" Target="https://en.wikipedia.org/wiki/Microsoft_Windows" TargetMode="External"/><Relationship Id="rId2" Type="http://schemas.openxmlformats.org/officeDocument/2006/relationships/hyperlink" Target="https://en.wikipedia.org/wiki/The_Witcher_3:_Wild_Hunt#cite_note-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The_Witcher_3:_Wild_Hunt#cite_note-6" TargetMode="External"/><Relationship Id="rId5" Type="http://schemas.openxmlformats.org/officeDocument/2006/relationships/hyperlink" Target="https://en.wikipedia.org/wiki/CD_Projekt_RED" TargetMode="External"/><Relationship Id="rId4" Type="http://schemas.openxmlformats.org/officeDocument/2006/relationships/hyperlink" Target="https://en.wikipedia.org/wiki/Action_role-playing_game" TargetMode="External"/><Relationship Id="rId9" Type="http://schemas.openxmlformats.org/officeDocument/2006/relationships/hyperlink" Target="https://en.wikipedia.org/wiki/Xbox_One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OS_X" TargetMode="External"/><Relationship Id="rId3" Type="http://schemas.openxmlformats.org/officeDocument/2006/relationships/hyperlink" Target="https://en.wikipedia.org/wiki/Valve_Corporation" TargetMode="External"/><Relationship Id="rId7" Type="http://schemas.openxmlformats.org/officeDocument/2006/relationships/hyperlink" Target="https://en.wikipedia.org/wiki/Microsoft_Windows" TargetMode="External"/><Relationship Id="rId2" Type="http://schemas.openxmlformats.org/officeDocument/2006/relationships/hyperlink" Target="https://en.wikipedia.org/wiki/Digital_distribu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Social_networking_service" TargetMode="External"/><Relationship Id="rId5" Type="http://schemas.openxmlformats.org/officeDocument/2006/relationships/hyperlink" Target="https://en.wikipedia.org/wiki/Multiplayer" TargetMode="External"/><Relationship Id="rId10" Type="http://schemas.openxmlformats.org/officeDocument/2006/relationships/hyperlink" Target="https://en.wikipedia.org/wiki/Operating_systems" TargetMode="External"/><Relationship Id="rId4" Type="http://schemas.openxmlformats.org/officeDocument/2006/relationships/hyperlink" Target="https://en.wikipedia.org/wiki/Digital_rights_management" TargetMode="External"/><Relationship Id="rId9" Type="http://schemas.openxmlformats.org/officeDocument/2006/relationships/hyperlink" Target="https://en.wikipedia.org/wiki/Linux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49361" y="0"/>
            <a:ext cx="5303693" cy="1563526"/>
          </a:xfrm>
        </p:spPr>
        <p:txBody>
          <a:bodyPr>
            <a:normAutofit fontScale="90000"/>
          </a:bodyPr>
          <a:lstStyle/>
          <a:p>
            <a:r>
              <a:rPr lang="en-US" sz="6000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60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the  </a:t>
            </a:r>
            <a:r>
              <a:rPr lang="en-US" sz="60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witcher3</a:t>
            </a:r>
            <a:endParaRPr lang="en-US" sz="6000" dirty="0">
              <a:solidFill>
                <a:schemeClr val="bg1">
                  <a:lumMod val="65000"/>
                  <a:lumOff val="35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731" y="1787236"/>
            <a:ext cx="7045499" cy="396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72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136" y="276447"/>
            <a:ext cx="8616462" cy="628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902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2585" y="623454"/>
            <a:ext cx="9905999" cy="5479474"/>
          </a:xfrm>
        </p:spPr>
        <p:txBody>
          <a:bodyPr/>
          <a:lstStyle/>
          <a:p>
            <a:r>
              <a:rPr lang="en-US" dirty="0">
                <a:hlinkClick r:id="rId2"/>
              </a:rPr>
              <a:t>http://store.steampowered.com/app/292030/?</a:t>
            </a:r>
            <a:r>
              <a:rPr lang="en-US" dirty="0" smtClean="0">
                <a:hlinkClick r:id="rId2"/>
              </a:rPr>
              <a:t>l=romanian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https://en.wikipedia.org/wiki/The_Witcher_3:_</a:t>
            </a:r>
            <a:r>
              <a:rPr lang="en-US" dirty="0" smtClean="0">
                <a:hlinkClick r:id="rId3"/>
              </a:rPr>
              <a:t>Wild_Hunt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https://en.wikipedia.org/wiki/Steam_(software</a:t>
            </a:r>
            <a:r>
              <a:rPr lang="en-US" dirty="0" smtClean="0">
                <a:hlinkClick r:id="rId4"/>
              </a:rPr>
              <a:t>)</a:t>
            </a:r>
            <a:endParaRPr lang="en-US" dirty="0" smtClean="0"/>
          </a:p>
          <a:p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www.eurogamer.net/articles/2015-08-26-the-witcher-3-sells-6m-copies-in-six-weeks</a:t>
            </a:r>
            <a:endParaRPr lang="en-US" dirty="0" smtClean="0"/>
          </a:p>
          <a:p>
            <a:r>
              <a:rPr lang="en-US" dirty="0">
                <a:hlinkClick r:id="rId6"/>
              </a:rPr>
              <a:t>http://attackofthefanboy.com/news/the-witcher-3-wild-hunt-download-sizes-revealed-across-all-platforms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www.youtube.com/watch?v=jia9UAUsLug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8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r>
              <a:rPr lang="en-US" b="1" dirty="0" smtClean="0"/>
              <a:t>introduction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8839" y="1553297"/>
            <a:ext cx="9905999" cy="3541714"/>
          </a:xfrm>
        </p:spPr>
        <p:txBody>
          <a:bodyPr>
            <a:norm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Witcher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3: Wild Hunt</a:t>
            </a:r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[a]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is a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 tooltip="Open world"/>
              </a:rPr>
              <a:t>open world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 tooltip="Action role-playing game"/>
              </a:rPr>
              <a:t>action role-playing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video game developed by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5" tooltip="CD Projekt RED"/>
              </a:rPr>
              <a:t>CD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  <a:hlinkClick r:id="rId5" tooltip="CD Projekt RED"/>
              </a:rPr>
              <a:t>Projekt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5" tooltip="CD Projekt RED"/>
              </a:rPr>
              <a:t> RED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[5]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Announced in February 2013, it was released worldwide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  <a:hlinkClick r:id="rId7" tooltip="Microsoft Windows"/>
              </a:rPr>
              <a:t>Microsoft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7" tooltip="Microsoft Windows"/>
              </a:rPr>
              <a:t>Windows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8" tooltip="PlayStation 4"/>
              </a:rPr>
              <a:t>PlayStation 4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and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9" tooltip="Xbox One"/>
              </a:rPr>
              <a:t>Xbox One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on 19 May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2015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witcher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/>
              <a:t>October </a:t>
            </a:r>
            <a:r>
              <a:rPr lang="en-US" dirty="0" smtClean="0"/>
              <a:t>2007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The witcher2: </a:t>
            </a:r>
            <a:r>
              <a:rPr lang="en-US" dirty="0" smtClean="0"/>
              <a:t>May </a:t>
            </a:r>
            <a:r>
              <a:rPr lang="en-US" dirty="0"/>
              <a:t>2011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16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78191"/>
            <a:ext cx="9905998" cy="1478570"/>
          </a:xfrm>
        </p:spPr>
        <p:txBody>
          <a:bodyPr/>
          <a:lstStyle/>
          <a:p>
            <a:r>
              <a:rPr lang="en-US" dirty="0" smtClean="0"/>
              <a:t>Overview about steam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865023"/>
            <a:ext cx="9905999" cy="3541714"/>
          </a:xfrm>
        </p:spPr>
        <p:txBody>
          <a:bodyPr/>
          <a:lstStyle/>
          <a:p>
            <a:r>
              <a:rPr lang="en-US" b="1" dirty="0"/>
              <a:t>Steam</a:t>
            </a:r>
            <a:r>
              <a:rPr lang="en-US" dirty="0"/>
              <a:t> is a </a:t>
            </a:r>
            <a:r>
              <a:rPr lang="en-US" dirty="0">
                <a:hlinkClick r:id="rId2" tooltip="Digital distribution"/>
              </a:rPr>
              <a:t>digital distribution</a:t>
            </a:r>
            <a:r>
              <a:rPr lang="en-US" dirty="0"/>
              <a:t> platform developed by </a:t>
            </a:r>
            <a:r>
              <a:rPr lang="en-US" dirty="0">
                <a:hlinkClick r:id="rId3" tooltip="Valve Corporation"/>
              </a:rPr>
              <a:t>Valve Corporation</a:t>
            </a:r>
            <a:r>
              <a:rPr lang="en-US" dirty="0"/>
              <a:t> offering </a:t>
            </a:r>
            <a:r>
              <a:rPr lang="en-US" u="sng" dirty="0">
                <a:hlinkClick r:id="rId4" tooltip="Digital rights management"/>
              </a:rPr>
              <a:t>digital rights management</a:t>
            </a:r>
            <a:r>
              <a:rPr lang="en-US" dirty="0"/>
              <a:t> (DRM), </a:t>
            </a:r>
            <a:r>
              <a:rPr lang="en-US" dirty="0">
                <a:hlinkClick r:id="rId5" tooltip="Multiplayer"/>
              </a:rPr>
              <a:t>multiplayer</a:t>
            </a:r>
            <a:r>
              <a:rPr lang="en-US" dirty="0"/>
              <a:t> gaming and </a:t>
            </a:r>
            <a:r>
              <a:rPr lang="en-US" dirty="0">
                <a:hlinkClick r:id="rId6" tooltip="Social networking service"/>
              </a:rPr>
              <a:t>social networking services</a:t>
            </a:r>
            <a:r>
              <a:rPr lang="en-US" dirty="0"/>
              <a:t>. Steam provides the user with installation and automatic updating of games on multiple </a:t>
            </a:r>
            <a:r>
              <a:rPr lang="en-US" dirty="0" smtClean="0"/>
              <a:t>computers</a:t>
            </a:r>
          </a:p>
          <a:p>
            <a:r>
              <a:rPr lang="en-US" dirty="0"/>
              <a:t> developed for use on </a:t>
            </a:r>
            <a:r>
              <a:rPr lang="en-US" dirty="0">
                <a:hlinkClick r:id="rId7" tooltip="Microsoft Windows"/>
              </a:rPr>
              <a:t>Microsoft Windows</a:t>
            </a:r>
            <a:r>
              <a:rPr lang="en-US" dirty="0"/>
              <a:t>, versions for </a:t>
            </a:r>
            <a:r>
              <a:rPr lang="en-US" dirty="0">
                <a:hlinkClick r:id="rId8" tooltip="OS X"/>
              </a:rPr>
              <a:t>OS X</a:t>
            </a:r>
            <a:r>
              <a:rPr lang="en-US" dirty="0"/>
              <a:t> and </a:t>
            </a:r>
            <a:r>
              <a:rPr lang="en-US" dirty="0">
                <a:hlinkClick r:id="rId9" tooltip="Linux"/>
              </a:rPr>
              <a:t>Linux</a:t>
            </a:r>
            <a:r>
              <a:rPr lang="en-US" dirty="0"/>
              <a:t> </a:t>
            </a:r>
            <a:r>
              <a:rPr lang="en-US" dirty="0">
                <a:hlinkClick r:id="rId10" tooltip="Operating systems"/>
              </a:rPr>
              <a:t>operating </a:t>
            </a:r>
            <a:r>
              <a:rPr lang="en-US" dirty="0" smtClean="0">
                <a:hlinkClick r:id="rId10" tooltip="Operating systems"/>
              </a:rPr>
              <a:t>systems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750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8841" y="109363"/>
            <a:ext cx="7472651" cy="940118"/>
          </a:xfrm>
        </p:spPr>
        <p:txBody>
          <a:bodyPr/>
          <a:lstStyle/>
          <a:p>
            <a:r>
              <a:rPr lang="en-US" b="1" dirty="0"/>
              <a:t>The importance for steam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2586" y="2218314"/>
            <a:ext cx="9905999" cy="3541714"/>
          </a:xfrm>
        </p:spPr>
        <p:txBody>
          <a:bodyPr/>
          <a:lstStyle/>
          <a:p>
            <a:r>
              <a:rPr lang="en-US" dirty="0" smtClean="0"/>
              <a:t>Its one of the top playing game on steam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 err="1"/>
              <a:t>Witcher</a:t>
            </a:r>
            <a:r>
              <a:rPr lang="en-US" dirty="0"/>
              <a:t> 3 sells 6m copies in six </a:t>
            </a:r>
            <a:r>
              <a:rPr lang="en-US" dirty="0" smtClean="0"/>
              <a:t>weeks</a:t>
            </a:r>
          </a:p>
          <a:p>
            <a:r>
              <a:rPr lang="en-US" dirty="0"/>
              <a:t>Apparently there have been 1m activations of The </a:t>
            </a:r>
            <a:r>
              <a:rPr lang="en-US" dirty="0" err="1"/>
              <a:t>Witcher</a:t>
            </a:r>
            <a:r>
              <a:rPr lang="en-US" dirty="0"/>
              <a:t> 3 on CD </a:t>
            </a:r>
            <a:r>
              <a:rPr lang="en-US" dirty="0" err="1"/>
              <a:t>Projekt's</a:t>
            </a:r>
            <a:r>
              <a:rPr lang="en-US" dirty="0"/>
              <a:t> game download shop GOG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0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307" y="0"/>
            <a:ext cx="7058223" cy="6779903"/>
          </a:xfrm>
        </p:spPr>
      </p:pic>
    </p:spTree>
    <p:extLst>
      <p:ext uri="{BB962C8B-B14F-4D97-AF65-F5344CB8AC3E}">
        <p14:creationId xmlns:p14="http://schemas.microsoft.com/office/powerpoint/2010/main" val="3199170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6104" y="119754"/>
            <a:ext cx="9905998" cy="1478570"/>
          </a:xfrm>
        </p:spPr>
        <p:txBody>
          <a:bodyPr/>
          <a:lstStyle/>
          <a:p>
            <a:r>
              <a:rPr lang="en-US" b="1" dirty="0" smtClean="0"/>
              <a:t>Production process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9066" y="1137659"/>
            <a:ext cx="9905999" cy="3541714"/>
          </a:xfrm>
        </p:spPr>
        <p:txBody>
          <a:bodyPr/>
          <a:lstStyle/>
          <a:p>
            <a:r>
              <a:rPr lang="en-US" dirty="0"/>
              <a:t>Producer</a:t>
            </a:r>
          </a:p>
          <a:p>
            <a:r>
              <a:rPr lang="en-US" dirty="0" smtClean="0"/>
              <a:t>Publisher   Development team :</a:t>
            </a:r>
          </a:p>
          <a:p>
            <a:pPr marL="0" indent="0">
              <a:buNone/>
            </a:pPr>
            <a:r>
              <a:rPr lang="en-US" dirty="0" smtClean="0"/>
              <a:t>Designer, Artist, Programmer, Sound engineer, Tester     </a:t>
            </a:r>
          </a:p>
          <a:p>
            <a:pPr marL="0" indent="0">
              <a:buNone/>
            </a:pPr>
            <a:r>
              <a:rPr lang="en-US" dirty="0"/>
              <a:t>Development </a:t>
            </a:r>
            <a:r>
              <a:rPr lang="en-US" dirty="0" smtClean="0"/>
              <a:t>process: metropolis       CD project red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699307434"/>
              </p:ext>
            </p:extLst>
          </p:nvPr>
        </p:nvGraphicFramePr>
        <p:xfrm>
          <a:off x="751089" y="3753293"/>
          <a:ext cx="10233976" cy="2743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ight Arrow 4"/>
          <p:cNvSpPr/>
          <p:nvPr/>
        </p:nvSpPr>
        <p:spPr>
          <a:xfrm>
            <a:off x="5178056" y="3000625"/>
            <a:ext cx="435935" cy="2764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983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73" y="306006"/>
            <a:ext cx="5193462" cy="2639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634" y="306006"/>
            <a:ext cx="5581925" cy="27677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807" y="3242805"/>
            <a:ext cx="7065458" cy="349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884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The story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Witcher</a:t>
            </a:r>
            <a:r>
              <a:rPr lang="en-US" dirty="0"/>
              <a:t> is a story-driven, next-generation open world role-playing game, set in a visually stunning fantasy universe, full of meaningful choices and impactful consequences. In The </a:t>
            </a:r>
            <a:r>
              <a:rPr lang="en-US" dirty="0" err="1"/>
              <a:t>Witcher</a:t>
            </a:r>
            <a:r>
              <a:rPr lang="en-US" dirty="0"/>
              <a:t>, you play as </a:t>
            </a:r>
            <a:r>
              <a:rPr lang="en-US" dirty="0" err="1"/>
              <a:t>Geralt</a:t>
            </a:r>
            <a:r>
              <a:rPr lang="en-US" dirty="0"/>
              <a:t> of </a:t>
            </a:r>
            <a:r>
              <a:rPr lang="en-US" dirty="0" err="1"/>
              <a:t>Rivia</a:t>
            </a:r>
            <a:r>
              <a:rPr lang="en-US" dirty="0"/>
              <a:t>, a monster hunter tasked with finding a child from an ancient prophecy.</a:t>
            </a:r>
          </a:p>
        </p:txBody>
      </p:sp>
    </p:spTree>
    <p:extLst>
      <p:ext uri="{BB962C8B-B14F-4D97-AF65-F5344CB8AC3E}">
        <p14:creationId xmlns:p14="http://schemas.microsoft.com/office/powerpoint/2010/main" val="270690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makes the </a:t>
            </a:r>
            <a:r>
              <a:rPr lang="en-US" b="1" dirty="0"/>
              <a:t>games so Special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 requiring </a:t>
            </a:r>
            <a:r>
              <a:rPr lang="en-US" dirty="0"/>
              <a:t>a massive </a:t>
            </a:r>
            <a:r>
              <a:rPr lang="en-US" dirty="0" smtClean="0"/>
              <a:t>50GB </a:t>
            </a:r>
            <a:r>
              <a:rPr lang="en-US" dirty="0"/>
              <a:t>of storage </a:t>
            </a:r>
            <a:r>
              <a:rPr lang="en-US" dirty="0" smtClean="0"/>
              <a:t>space</a:t>
            </a:r>
          </a:p>
          <a:p>
            <a:r>
              <a:rPr lang="en-US" dirty="0" smtClean="0"/>
              <a:t>Its actually a polish best selling book series(</a:t>
            </a:r>
            <a:r>
              <a:rPr lang="en-US" dirty="0" err="1"/>
              <a:t>Andrzej</a:t>
            </a:r>
            <a:r>
              <a:rPr lang="en-US" dirty="0"/>
              <a:t> </a:t>
            </a:r>
            <a:r>
              <a:rPr lang="en-US" dirty="0" err="1" smtClean="0"/>
              <a:t>Sapkowski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they make a TV show of the game</a:t>
            </a:r>
          </a:p>
          <a:p>
            <a:r>
              <a:rPr lang="en-US" dirty="0" smtClean="0"/>
              <a:t>There are many references or hiding messages in the game</a:t>
            </a:r>
          </a:p>
          <a:p>
            <a:r>
              <a:rPr lang="en-US" dirty="0" smtClean="0"/>
              <a:t>If you import a save form witcher2 into witcher3 it may have a little impact on it</a:t>
            </a:r>
          </a:p>
          <a:p>
            <a:r>
              <a:rPr lang="en-US" dirty="0" smtClean="0"/>
              <a:t>The game have many examples of the polish mythology, or history</a:t>
            </a:r>
          </a:p>
          <a:p>
            <a:r>
              <a:rPr lang="en-US" dirty="0" smtClean="0"/>
              <a:t>The great visual effects in the game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05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313</TotalTime>
  <Words>259</Words>
  <Application>Microsoft Office PowerPoint</Application>
  <PresentationFormat>Widescreen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Adobe Gothic Std B</vt:lpstr>
      <vt:lpstr>Arial</vt:lpstr>
      <vt:lpstr>Trebuchet MS</vt:lpstr>
      <vt:lpstr>Tw Cen MT</vt:lpstr>
      <vt:lpstr>Circuit</vt:lpstr>
      <vt:lpstr> the  witcher3</vt:lpstr>
      <vt:lpstr>introduction</vt:lpstr>
      <vt:lpstr>Overview about steam</vt:lpstr>
      <vt:lpstr>The importance for steam</vt:lpstr>
      <vt:lpstr>PowerPoint Presentation</vt:lpstr>
      <vt:lpstr>Production process</vt:lpstr>
      <vt:lpstr>PowerPoint Presentation</vt:lpstr>
      <vt:lpstr>The story</vt:lpstr>
      <vt:lpstr>What makes the games so Special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39</cp:revision>
  <dcterms:created xsi:type="dcterms:W3CDTF">2016-06-05T13:23:41Z</dcterms:created>
  <dcterms:modified xsi:type="dcterms:W3CDTF">2016-06-05T18:40:47Z</dcterms:modified>
</cp:coreProperties>
</file>

<file path=docProps/thumbnail.jpeg>
</file>